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3152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V4ZzKvOBWCCbZc4a247/ZXFdD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9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e3d069008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2" name="Google Shape;92;ge3d069008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3d0690086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ge3d0690086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48640" y="1496484"/>
            <a:ext cx="621792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914400" y="4802717"/>
            <a:ext cx="54864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56708" y="2180379"/>
            <a:ext cx="5801784" cy="630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149051" y="3572723"/>
            <a:ext cx="7749117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051349" y="2041103"/>
            <a:ext cx="7749117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99110" y="2279653"/>
            <a:ext cx="6309360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99110" y="6119286"/>
            <a:ext cx="6309360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502920" y="2434167"/>
            <a:ext cx="310896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703320" y="2434167"/>
            <a:ext cx="310896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503873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503874" y="2241551"/>
            <a:ext cx="3094672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503874" y="3340100"/>
            <a:ext cx="3094672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703320" y="2241551"/>
            <a:ext cx="310991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703320" y="3340100"/>
            <a:ext cx="310991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09913" y="1316569"/>
            <a:ext cx="3703320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503873" y="2743200"/>
            <a:ext cx="2359342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3109913" y="1316569"/>
            <a:ext cx="3703320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sz="19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03873" y="2743200"/>
            <a:ext cx="2359342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Arial"/>
              <a:buNone/>
              <a:defRPr sz="35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084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051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19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nccareers.org/explore-career-cluster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nccareers.org/career-tree/start-plann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71475" y="210200"/>
            <a:ext cx="6791400" cy="369300"/>
          </a:xfrm>
          <a:prstGeom prst="rect">
            <a:avLst/>
          </a:prstGeom>
          <a:solidFill>
            <a:srgbClr val="475F9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NCcareers.org WebQuest</a:t>
            </a: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271474" y="698804"/>
            <a:ext cx="6791401" cy="769500"/>
          </a:xfrm>
          <a:prstGeom prst="rect">
            <a:avLst/>
          </a:prstGeom>
          <a:noFill/>
          <a:ln w="19050" cap="flat" cmpd="sng">
            <a:solidFill>
              <a:srgbClr val="475F9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475F97"/>
                </a:solidFill>
                <a:latin typeface="Arial"/>
                <a:ea typeface="Arial"/>
                <a:cs typeface="Arial"/>
                <a:sym typeface="Arial"/>
              </a:rPr>
              <a:t>DIRECTIONS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Visit NCcareers.org and follow along with the WebQuest. Type or write your answers to the question in the spaces provided.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 title="3."/>
          <p:cNvSpPr txBox="1"/>
          <p:nvPr/>
        </p:nvSpPr>
        <p:spPr>
          <a:xfrm>
            <a:off x="274444" y="1567721"/>
            <a:ext cx="6864055" cy="7040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R="0" lvl="0" indent="-114300" algn="l" rtl="0">
              <a:lnSpc>
                <a:spcPct val="150000"/>
              </a:lnSpc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Char char="➔"/>
            </a:pP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Visit NC</a:t>
            </a:r>
            <a:r>
              <a:rPr lang="en-US" sz="1100" b="1" dirty="0">
                <a:solidFill>
                  <a:schemeClr val="dk1"/>
                </a:solidFill>
              </a:rPr>
              <a:t>c</a:t>
            </a: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areers.o</a:t>
            </a:r>
            <a:r>
              <a:rPr lang="en-US" sz="1100" b="1" dirty="0">
                <a:solidFill>
                  <a:schemeClr val="dk1"/>
                </a:solidFill>
              </a:rPr>
              <a:t>rg</a:t>
            </a: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Homepage</a:t>
            </a: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indent="-12700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I want to learn more about myself, which section would I need to visit?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indent="-12700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a young student, where can I go to learn more about lots of different careers available to me?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indent="-11430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Char char="➔"/>
            </a:pPr>
            <a:r>
              <a:rPr lang="en-US" sz="1100" b="1" dirty="0">
                <a:solidFill>
                  <a:schemeClr val="dk1"/>
                </a:solidFill>
              </a:rPr>
              <a:t>Scroll down to the</a:t>
            </a:r>
            <a:r>
              <a:rPr lang="en-US" sz="1100" b="1" i="1" dirty="0">
                <a:solidFill>
                  <a:schemeClr val="dk1"/>
                </a:solidFill>
              </a:rPr>
              <a:t> Explore Occupations</a:t>
            </a:r>
            <a:endParaRPr sz="11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What career do you see?</a:t>
            </a:r>
            <a:endParaRPr lang="en-US" sz="11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How many stars is given for this occupation?</a:t>
            </a:r>
            <a:endParaRPr sz="11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What is the median salary?</a:t>
            </a:r>
            <a:endParaRPr sz="11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 Why do you think this occupation is a spotlight career for North Carolina?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indent="-11430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Char char="➔"/>
            </a:pPr>
            <a:r>
              <a:rPr lang="en-US" sz="1100" b="1" dirty="0">
                <a:solidFill>
                  <a:schemeClr val="dk1"/>
                </a:solidFill>
              </a:rPr>
              <a:t>Click</a:t>
            </a:r>
            <a:r>
              <a:rPr lang="en-US" sz="1100" b="1" i="1" dirty="0">
                <a:solidFill>
                  <a:schemeClr val="dk1"/>
                </a:solidFill>
              </a:rPr>
              <a:t> “Find my Interests” </a:t>
            </a:r>
            <a:r>
              <a:rPr lang="en-US" sz="1100" b="1" dirty="0">
                <a:solidFill>
                  <a:schemeClr val="dk1"/>
                </a:solidFill>
              </a:rPr>
              <a:t>then select </a:t>
            </a:r>
            <a:r>
              <a:rPr lang="en-US" sz="1100" b="1" i="1" dirty="0">
                <a:solidFill>
                  <a:schemeClr val="dk1"/>
                </a:solidFill>
              </a:rPr>
              <a:t>“Interest Finder”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</a:pPr>
            <a:r>
              <a:rPr lang="en-US" sz="1100" dirty="0">
                <a:solidFill>
                  <a:schemeClr val="dk1"/>
                </a:solidFill>
              </a:rPr>
              <a:t>7. What does the interest finder help you identify?</a:t>
            </a:r>
          </a:p>
          <a:p>
            <a:pPr indent="-1143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Char char="➔"/>
            </a:pPr>
            <a:r>
              <a:rPr lang="en-US" sz="1100" b="1" dirty="0">
                <a:solidFill>
                  <a:schemeClr val="dk1"/>
                </a:solidFill>
              </a:rPr>
              <a:t>Read about the 6 interests types on the Holland Code Description Worksheet</a:t>
            </a:r>
            <a:endParaRPr sz="11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 Which interest type do you think YOU are based on what you read about each one?  Why</a:t>
            </a:r>
            <a:r>
              <a:rPr lang="en-US" sz="1100" dirty="0">
                <a:solidFill>
                  <a:schemeClr val="dk1"/>
                </a:solidFill>
              </a:rPr>
              <a:t>?</a:t>
            </a:r>
            <a:endParaRPr sz="1100" dirty="0">
              <a:solidFill>
                <a:schemeClr val="dk1"/>
              </a:solidFill>
            </a:endParaRPr>
          </a:p>
          <a:p>
            <a:pPr lvl="0" indent="-11430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Char char="➔"/>
            </a:pPr>
            <a:r>
              <a:rPr lang="en-US" sz="1100" b="1" dirty="0">
                <a:solidFill>
                  <a:schemeClr val="dk1"/>
                </a:solidFill>
              </a:rPr>
              <a:t>Select</a:t>
            </a:r>
            <a:r>
              <a:rPr lang="en-US" sz="1100" b="1" i="1" dirty="0">
                <a:solidFill>
                  <a:schemeClr val="dk1"/>
                </a:solidFill>
              </a:rPr>
              <a:t> “Career Cluster Match”</a:t>
            </a:r>
            <a:endParaRPr sz="11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9. How many career clusters are there?</a:t>
            </a:r>
            <a:endParaRPr sz="1100" dirty="0">
              <a:solidFill>
                <a:schemeClr val="dk1"/>
              </a:solidFill>
            </a:endParaRPr>
          </a:p>
          <a:p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10. Looking at the picture icons and clusters, which one seems most interesting to you? </a:t>
            </a:r>
            <a:endParaRPr lang="en-US" dirty="0"/>
          </a:p>
          <a:p>
            <a:r>
              <a:rPr lang="en-US" sz="1100" dirty="0">
                <a:solidFill>
                  <a:schemeClr val="dk1"/>
                </a:solidFill>
              </a:rPr>
              <a:t> (</a:t>
            </a:r>
            <a:r>
              <a:rPr lang="en-US" sz="1100" b="1" dirty="0">
                <a:solidFill>
                  <a:schemeClr val="dk1"/>
                </a:solidFill>
              </a:rPr>
              <a:t>Visit</a:t>
            </a:r>
            <a:r>
              <a:rPr lang="en-US" sz="1100" dirty="0">
                <a:solidFill>
                  <a:schemeClr val="dk1"/>
                </a:solidFill>
              </a:rPr>
              <a:t>: </a:t>
            </a:r>
            <a:r>
              <a:rPr lang="en-US" sz="1100" dirty="0">
                <a:solidFill>
                  <a:schemeClr val="dk1"/>
                </a:solidFill>
                <a:hlinkClick r:id="rId4"/>
              </a:rPr>
              <a:t>https://nccareers.org/explore-career-clusters</a:t>
            </a:r>
            <a:r>
              <a:rPr lang="en-US" sz="1100" dirty="0">
                <a:solidFill>
                  <a:schemeClr val="dk1"/>
                </a:solidFill>
              </a:rPr>
              <a:t>) </a:t>
            </a:r>
            <a:endParaRPr sz="1100" dirty="0">
              <a:solidFill>
                <a:schemeClr val="dk1"/>
              </a:solidFill>
            </a:endParaRPr>
          </a:p>
          <a:p>
            <a:pPr lvl="0" indent="-11430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Char char="➔"/>
            </a:pPr>
            <a:r>
              <a:rPr lang="en-US" sz="1100" b="1" dirty="0">
                <a:solidFill>
                  <a:schemeClr val="dk1"/>
                </a:solidFill>
              </a:rPr>
              <a:t>Select that cluster to explore more.</a:t>
            </a:r>
            <a:endParaRPr sz="11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11. Name one Core Skill that is necessary for success in occupations related to that cluster?</a:t>
            </a: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oogle Shape;96;p1">
            <a:extLst>
              <a:ext uri="{FF2B5EF4-FFF2-40B4-BE49-F238E27FC236}">
                <a16:creationId xmlns:a16="http://schemas.microsoft.com/office/drawing/2014/main" id="{5CA3AE5A-0B22-2029-1DE2-90B24C4B9A5D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62176" y="8815941"/>
            <a:ext cx="644775" cy="19441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97;p1">
            <a:extLst>
              <a:ext uri="{FF2B5EF4-FFF2-40B4-BE49-F238E27FC236}">
                <a16:creationId xmlns:a16="http://schemas.microsoft.com/office/drawing/2014/main" id="{D22E8EA5-C96D-387F-80FE-8DD88131490A}"/>
              </a:ext>
            </a:extLst>
          </p:cNvPr>
          <p:cNvSpPr txBox="1"/>
          <p:nvPr/>
        </p:nvSpPr>
        <p:spPr>
          <a:xfrm>
            <a:off x="4736515" y="8682300"/>
            <a:ext cx="828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Sign in to save results:</a:t>
            </a:r>
            <a:endParaRPr sz="9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2" descr="Student Apps / Student Apps">
            <a:extLst>
              <a:ext uri="{FF2B5EF4-FFF2-40B4-BE49-F238E27FC236}">
                <a16:creationId xmlns:a16="http://schemas.microsoft.com/office/drawing/2014/main" id="{364E0605-DB60-9B57-DC56-300965857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850" y="8791813"/>
            <a:ext cx="725025" cy="24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3d0690086_0_8"/>
          <p:cNvSpPr/>
          <p:nvPr/>
        </p:nvSpPr>
        <p:spPr>
          <a:xfrm>
            <a:off x="271475" y="210200"/>
            <a:ext cx="6791400" cy="369300"/>
          </a:xfrm>
          <a:prstGeom prst="rect">
            <a:avLst/>
          </a:prstGeom>
          <a:solidFill>
            <a:srgbClr val="475F9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NCcareers.org WebQuest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e3d0690086_0_8"/>
          <p:cNvSpPr txBox="1"/>
          <p:nvPr/>
        </p:nvSpPr>
        <p:spPr>
          <a:xfrm>
            <a:off x="228600" y="533400"/>
            <a:ext cx="6972300" cy="778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14300" marR="0" lvl="0" indent="-114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➔"/>
            </a:pP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</a:t>
            </a:r>
            <a:r>
              <a:rPr lang="en-US" sz="11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“Work Value Sorter”</a:t>
            </a:r>
            <a:endParaRPr sz="11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12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you think it is important to find an occupation that aligns with your values</a:t>
            </a:r>
            <a:r>
              <a:rPr lang="en-US" sz="1100" dirty="0">
                <a:solidFill>
                  <a:schemeClr val="dk1"/>
                </a:solidFill>
              </a:rPr>
              <a:t>?</a:t>
            </a:r>
            <a:endParaRPr sz="1100" dirty="0">
              <a:solidFill>
                <a:schemeClr val="dk1"/>
              </a:solidFill>
            </a:endParaRPr>
          </a:p>
          <a:p>
            <a:pPr marL="114300" lvl="0" indent="-11430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1100"/>
              <a:buChar char="➔"/>
            </a:pPr>
            <a:r>
              <a:rPr lang="en-US" sz="1100" b="1" dirty="0">
                <a:solidFill>
                  <a:schemeClr val="dk1"/>
                </a:solidFill>
              </a:rPr>
              <a:t>Click </a:t>
            </a:r>
            <a:r>
              <a:rPr lang="en-US" sz="1100" b="1" i="1" u="sng" dirty="0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“Plan my career”</a:t>
            </a:r>
            <a:r>
              <a:rPr lang="en-US" sz="1100" i="1" dirty="0">
                <a:solidFill>
                  <a:schemeClr val="dk1"/>
                </a:solidFill>
              </a:rPr>
              <a:t> </a:t>
            </a:r>
            <a:r>
              <a:rPr lang="en-US" sz="1100" b="1" dirty="0">
                <a:solidFill>
                  <a:schemeClr val="dk1"/>
                </a:solidFill>
              </a:rPr>
              <a:t>Section</a:t>
            </a:r>
            <a:r>
              <a:rPr lang="en-US" sz="1100" b="1" i="1" dirty="0">
                <a:solidFill>
                  <a:schemeClr val="dk1"/>
                </a:solidFill>
              </a:rPr>
              <a:t>: </a:t>
            </a:r>
            <a:r>
              <a:rPr lang="en-US" sz="1100" b="1" dirty="0">
                <a:solidFill>
                  <a:schemeClr val="dk1"/>
                </a:solidFill>
              </a:rPr>
              <a:t>Go to the “Resources” tab and select</a:t>
            </a:r>
            <a:r>
              <a:rPr lang="en-US" sz="1100" b="1" i="1" dirty="0">
                <a:solidFill>
                  <a:schemeClr val="dk1"/>
                </a:solidFill>
              </a:rPr>
              <a:t> “Is it too early to think about careers?”</a:t>
            </a:r>
            <a:endParaRPr sz="1100" dirty="0">
              <a:solidFill>
                <a:schemeClr val="dk1"/>
              </a:solidFill>
            </a:endParaRPr>
          </a:p>
          <a:p>
            <a:pPr marL="44450"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13. Name 3 things you can do right now to help you begin planning your career.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lvl="0" indent="-11430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Char char="➔"/>
            </a:pPr>
            <a:r>
              <a:rPr lang="en-US" sz="1100" b="1" dirty="0">
                <a:solidFill>
                  <a:schemeClr val="dk1"/>
                </a:solidFill>
              </a:rPr>
              <a:t>Section</a:t>
            </a:r>
            <a:r>
              <a:rPr lang="en-US" sz="1100" b="1" i="1" dirty="0">
                <a:solidFill>
                  <a:schemeClr val="dk1"/>
                </a:solidFill>
              </a:rPr>
              <a:t>: “Why should I see my school counselor?” </a:t>
            </a:r>
            <a:r>
              <a:rPr lang="en-US" sz="1100" b="1" dirty="0">
                <a:solidFill>
                  <a:schemeClr val="dk1"/>
                </a:solidFill>
              </a:rPr>
              <a:t> Be sure to watch the video.</a:t>
            </a:r>
            <a:endParaRPr sz="1100" dirty="0">
              <a:solidFill>
                <a:schemeClr val="dk1"/>
              </a:solidFill>
            </a:endParaRPr>
          </a:p>
          <a:p>
            <a:pPr marL="44450"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14. Name at least one type of educator you could speak to now to help begin planning for your career.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450"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15. How can your school counselor help guide you through the process of finding a career?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dk1"/>
                </a:solidFill>
              </a:rPr>
              <a:t>➔Click </a:t>
            </a:r>
            <a:r>
              <a:rPr lang="en-US" sz="1100" b="1" i="1" dirty="0">
                <a:solidFill>
                  <a:schemeClr val="dk1"/>
                </a:solidFill>
              </a:rPr>
              <a:t>“Career Journey”</a:t>
            </a:r>
            <a:endParaRPr sz="1100" b="1" dirty="0">
              <a:solidFill>
                <a:schemeClr val="dk1"/>
              </a:solidFill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dk1"/>
                </a:solidFill>
              </a:rPr>
              <a:t>➔Type in a career in the </a:t>
            </a:r>
            <a:r>
              <a:rPr lang="en-US" sz="1100" b="1" i="1" dirty="0">
                <a:solidFill>
                  <a:schemeClr val="dk1"/>
                </a:solidFill>
              </a:rPr>
              <a:t>“What’s your goal career”</a:t>
            </a:r>
            <a:r>
              <a:rPr lang="en-US" sz="1100" b="1" dirty="0">
                <a:solidFill>
                  <a:schemeClr val="dk1"/>
                </a:solidFill>
              </a:rPr>
              <a:t> bar in the “By Goal Career (First Step) option. If you can’t think of one, type in</a:t>
            </a:r>
            <a:r>
              <a:rPr lang="en-US" sz="1100" b="1" i="1" dirty="0">
                <a:solidFill>
                  <a:schemeClr val="dk1"/>
                </a:solidFill>
              </a:rPr>
              <a:t> “Data Scientist”.</a:t>
            </a:r>
            <a:endParaRPr sz="1100" b="1" i="1" dirty="0">
              <a:solidFill>
                <a:schemeClr val="dk1"/>
              </a:solidFill>
            </a:endParaRPr>
          </a:p>
          <a:p>
            <a:pPr marL="1714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dk1"/>
                </a:solidFill>
              </a:rPr>
              <a:t>➔Find </a:t>
            </a:r>
            <a:r>
              <a:rPr lang="en-US" sz="1100" b="1" i="1" dirty="0">
                <a:solidFill>
                  <a:schemeClr val="dk1"/>
                </a:solidFill>
              </a:rPr>
              <a:t>Occupation Growth </a:t>
            </a:r>
            <a:r>
              <a:rPr lang="en-US" sz="1100" b="1" dirty="0">
                <a:solidFill>
                  <a:schemeClr val="dk1"/>
                </a:solidFill>
              </a:rPr>
              <a:t>on the right. </a:t>
            </a:r>
            <a:endParaRPr sz="1100" dirty="0">
              <a:solidFill>
                <a:schemeClr val="dk1"/>
              </a:solidFill>
            </a:endParaRPr>
          </a:p>
          <a:p>
            <a:pPr marL="44450"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16. What is the growth of the career you entered?</a:t>
            </a:r>
            <a:endParaRPr lang="en-US" sz="1100" dirty="0">
              <a:solidFill>
                <a:schemeClr val="dk1"/>
              </a:solidFill>
            </a:endParaRPr>
          </a:p>
          <a:p>
            <a:pPr marL="44450"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1100" dirty="0">
                <a:solidFill>
                  <a:schemeClr val="dk1"/>
                </a:solidFill>
              </a:rPr>
              <a:t>          None/Negative         Slow          Average         Strong         Very Strong</a:t>
            </a:r>
            <a:endParaRPr sz="1100" dirty="0">
              <a:solidFill>
                <a:schemeClr val="dk1"/>
              </a:solidFill>
            </a:endParaRPr>
          </a:p>
          <a:p>
            <a:pPr marL="44450"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17. Why do you think it could be beneficial to pursue careers with strong growth potential?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lvl="0" indent="-11430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1100"/>
              <a:buChar char="➔"/>
            </a:pPr>
            <a:r>
              <a:rPr lang="en-US" sz="1100" b="1" dirty="0">
                <a:solidFill>
                  <a:schemeClr val="dk1"/>
                </a:solidFill>
              </a:rPr>
              <a:t>Look at the occupations listed below. </a:t>
            </a:r>
            <a:endParaRPr sz="1100" dirty="0">
              <a:solidFill>
                <a:schemeClr val="dk1"/>
              </a:solidFill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12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 you notice about it?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12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does it mean if there are a lot or a few occupations leading to the goal career?</a:t>
            </a: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dk1"/>
                </a:solidFill>
              </a:rPr>
              <a:t>➔ Click on the occupation title that you’re interested in learning more about. </a:t>
            </a:r>
            <a:r>
              <a:rPr lang="en-US" sz="1100" i="1" dirty="0">
                <a:solidFill>
                  <a:schemeClr val="dk1"/>
                </a:solidFill>
              </a:rPr>
              <a:t>This will take you to explore more about that occupation and give a detailed overview of the occupation.</a:t>
            </a:r>
            <a:endParaRPr sz="1100" dirty="0">
              <a:solidFill>
                <a:schemeClr val="dk1"/>
              </a:solidFill>
            </a:endParaRPr>
          </a:p>
          <a:p>
            <a:pPr marL="171450" lvl="0" indent="-1270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 startAt="12"/>
            </a:pPr>
            <a:r>
              <a:rPr lang="en-US" sz="1100" dirty="0">
                <a:solidFill>
                  <a:schemeClr val="dk1"/>
                </a:solidFill>
              </a:rPr>
              <a:t>What is the middle wage of the occupation you researched.</a:t>
            </a:r>
            <a:endParaRPr sz="1100"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171450" lvl="0" indent="-127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 startAt="12"/>
            </a:pPr>
            <a:r>
              <a:rPr lang="en-US" sz="1100" dirty="0">
                <a:solidFill>
                  <a:schemeClr val="dk1"/>
                </a:solidFill>
              </a:rPr>
              <a:t>What is the middle wage of the occupation you researched?</a:t>
            </a:r>
            <a:endParaRPr sz="1100" dirty="0">
              <a:solidFill>
                <a:schemeClr val="dk1"/>
              </a:solidFill>
            </a:endParaRPr>
          </a:p>
        </p:txBody>
      </p:sp>
      <p:pic>
        <p:nvPicPr>
          <p:cNvPr id="2" name="Google Shape;96;p1">
            <a:extLst>
              <a:ext uri="{FF2B5EF4-FFF2-40B4-BE49-F238E27FC236}">
                <a16:creationId xmlns:a16="http://schemas.microsoft.com/office/drawing/2014/main" id="{FF9F7783-3723-BB07-C6B1-C45C5542025D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62176" y="8815941"/>
            <a:ext cx="644775" cy="19441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97;p1">
            <a:extLst>
              <a:ext uri="{FF2B5EF4-FFF2-40B4-BE49-F238E27FC236}">
                <a16:creationId xmlns:a16="http://schemas.microsoft.com/office/drawing/2014/main" id="{63FD1E67-131F-40BB-B63C-A48C6353F689}"/>
              </a:ext>
            </a:extLst>
          </p:cNvPr>
          <p:cNvSpPr txBox="1"/>
          <p:nvPr/>
        </p:nvSpPr>
        <p:spPr>
          <a:xfrm>
            <a:off x="4736515" y="8682300"/>
            <a:ext cx="828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Sign in to save results:</a:t>
            </a:r>
            <a:endParaRPr sz="9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2" descr="Student Apps / Student Apps">
            <a:extLst>
              <a:ext uri="{FF2B5EF4-FFF2-40B4-BE49-F238E27FC236}">
                <a16:creationId xmlns:a16="http://schemas.microsoft.com/office/drawing/2014/main" id="{BDB2DAC9-4419-EFB4-C683-02323943E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850" y="8791813"/>
            <a:ext cx="725025" cy="24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e3d0690086_0_14"/>
          <p:cNvSpPr/>
          <p:nvPr/>
        </p:nvSpPr>
        <p:spPr>
          <a:xfrm>
            <a:off x="271475" y="210200"/>
            <a:ext cx="6791400" cy="369300"/>
          </a:xfrm>
          <a:prstGeom prst="rect">
            <a:avLst/>
          </a:prstGeom>
          <a:solidFill>
            <a:srgbClr val="475F9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NCcareers.org WebQuest</a:t>
            </a:r>
            <a:endParaRPr sz="1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e3d0690086_0_14"/>
          <p:cNvSpPr txBox="1"/>
          <p:nvPr/>
        </p:nvSpPr>
        <p:spPr>
          <a:xfrm>
            <a:off x="252325" y="684313"/>
            <a:ext cx="6972300" cy="7759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dk1"/>
                </a:solidFill>
              </a:rPr>
              <a:t>➔</a:t>
            </a: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</a:t>
            </a:r>
            <a:r>
              <a:rPr lang="en-US" sz="11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“North Carolina” </a:t>
            </a: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the right of your screen. Select the </a:t>
            </a:r>
            <a:r>
              <a:rPr lang="en-US" sz="11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Raleigh-Durham</a:t>
            </a: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area of the state.</a:t>
            </a: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22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happened to the middle wage when you narrowed down to that region?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4572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Went up	  	    Went down		      Stayed the same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23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one thing typically done in this occupation that sounds interesting to you.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23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education or training is needed for this occupation?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23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rating does this occupation have?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Wage Rating:			# of Job openings:		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Job Growth Rate:			Experience Level: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26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top interests match this occupation?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dirty="0">
                <a:solidFill>
                  <a:schemeClr val="dk1"/>
                </a:solidFill>
              </a:rPr>
              <a:t>  🔲 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Realistic	    🔲</a:t>
            </a:r>
            <a:r>
              <a:rPr lang="en-US" sz="1100" dirty="0">
                <a:solidFill>
                  <a:schemeClr val="dk1"/>
                </a:solidFill>
              </a:rPr>
              <a:t> 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Investigative  </a:t>
            </a:r>
            <a:r>
              <a:rPr lang="en-US" sz="1100" dirty="0">
                <a:solidFill>
                  <a:schemeClr val="dk1"/>
                </a:solidFill>
              </a:rPr>
              <a:t>🔲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Artistic   </a:t>
            </a:r>
            <a:r>
              <a:rPr lang="en-US" sz="1100" dirty="0">
                <a:solidFill>
                  <a:schemeClr val="dk1"/>
                </a:solidFill>
              </a:rPr>
              <a:t>🔲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Social	</a:t>
            </a:r>
            <a:r>
              <a:rPr lang="en-US" sz="1100" dirty="0">
                <a:solidFill>
                  <a:schemeClr val="dk1"/>
                </a:solidFill>
              </a:rPr>
              <a:t>🔲 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Enterprising</a:t>
            </a:r>
            <a:r>
              <a:rPr lang="en-US" sz="1100" dirty="0">
                <a:solidFill>
                  <a:schemeClr val="dk1"/>
                </a:solidFill>
              </a:rPr>
              <a:t> 🔲 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Conventional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-114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➔"/>
            </a:pP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Watch the video at the top of this page.</a:t>
            </a: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27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this occupation something you think you might like in the future?  Why?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27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is the heart located on the page that would allow you to save it for future reference if you were logged in?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-1143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➔"/>
            </a:pP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back to the top, select </a:t>
            </a:r>
            <a:r>
              <a:rPr lang="en-US" sz="11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“Job Search”</a:t>
            </a:r>
            <a:r>
              <a:rPr lang="en-U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Click on </a:t>
            </a:r>
            <a:r>
              <a:rPr lang="en-US" sz="11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1100" b="1" i="1" dirty="0">
                <a:solidFill>
                  <a:schemeClr val="dk1"/>
                </a:solidFill>
              </a:rPr>
              <a:t>Job Search 101</a:t>
            </a:r>
            <a:r>
              <a:rPr lang="en-US" sz="11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29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Being ____________________ and having a ___________ will help ease stress when searching for a job.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 startAt="29"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</a:t>
            </a:r>
            <a:r>
              <a:rPr lang="en-US" sz="1100" dirty="0">
                <a:solidFill>
                  <a:schemeClr val="dk1"/>
                </a:solidFill>
              </a:rPr>
              <a:t>still do </a:t>
            </a:r>
            <a:r>
              <a:rPr lang="en-US" sz="1100">
                <a:solidFill>
                  <a:schemeClr val="dk1"/>
                </a:solidFill>
              </a:rPr>
              <a:t>you think is </a:t>
            </a: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to long term success?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e3d0690086_0_14"/>
          <p:cNvSpPr/>
          <p:nvPr/>
        </p:nvSpPr>
        <p:spPr>
          <a:xfrm>
            <a:off x="1066800" y="1064275"/>
            <a:ext cx="176700" cy="291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e3d0690086_0_14"/>
          <p:cNvSpPr/>
          <p:nvPr/>
        </p:nvSpPr>
        <p:spPr>
          <a:xfrm rot="10800000">
            <a:off x="2905010" y="1064275"/>
            <a:ext cx="176700" cy="291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ge3d0690086_0_14"/>
          <p:cNvSpPr/>
          <p:nvPr/>
        </p:nvSpPr>
        <p:spPr>
          <a:xfrm>
            <a:off x="4743220" y="1107625"/>
            <a:ext cx="249300" cy="204300"/>
          </a:xfrm>
          <a:prstGeom prst="mathEqual">
            <a:avLst>
              <a:gd name="adj1" fmla="val 23520"/>
              <a:gd name="adj2" fmla="val 1176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oogle Shape;96;p1">
            <a:extLst>
              <a:ext uri="{FF2B5EF4-FFF2-40B4-BE49-F238E27FC236}">
                <a16:creationId xmlns:a16="http://schemas.microsoft.com/office/drawing/2014/main" id="{F9A77D7A-4BBF-1239-ADF5-937B229D9E05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62176" y="8815941"/>
            <a:ext cx="644775" cy="19441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97;p1">
            <a:extLst>
              <a:ext uri="{FF2B5EF4-FFF2-40B4-BE49-F238E27FC236}">
                <a16:creationId xmlns:a16="http://schemas.microsoft.com/office/drawing/2014/main" id="{D5332F14-249C-F204-5C75-81313D2399FF}"/>
              </a:ext>
            </a:extLst>
          </p:cNvPr>
          <p:cNvSpPr txBox="1"/>
          <p:nvPr/>
        </p:nvSpPr>
        <p:spPr>
          <a:xfrm>
            <a:off x="4736515" y="8682300"/>
            <a:ext cx="828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Sign in to save results:</a:t>
            </a:r>
            <a:endParaRPr sz="9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2" descr="Student Apps / Student Apps">
            <a:extLst>
              <a:ext uri="{FF2B5EF4-FFF2-40B4-BE49-F238E27FC236}">
                <a16:creationId xmlns:a16="http://schemas.microsoft.com/office/drawing/2014/main" id="{471CAB67-2855-594C-E2A5-93D9E5039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850" y="8791813"/>
            <a:ext cx="725025" cy="24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2254</TotalTime>
  <Words>803</Words>
  <Application>Microsoft Office PowerPoint</Application>
  <PresentationFormat>Custom</PresentationFormat>
  <Paragraphs>64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Yandle</dc:creator>
  <cp:lastModifiedBy>Gupta, Aanchal</cp:lastModifiedBy>
  <cp:revision>5</cp:revision>
  <dcterms:created xsi:type="dcterms:W3CDTF">2021-07-07T21:06:10Z</dcterms:created>
  <dcterms:modified xsi:type="dcterms:W3CDTF">2025-08-28T16:29:35Z</dcterms:modified>
</cp:coreProperties>
</file>